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8" r:id="rId2"/>
    <p:sldId id="259" r:id="rId3"/>
    <p:sldId id="260" r:id="rId4"/>
    <p:sldId id="265" r:id="rId5"/>
    <p:sldId id="267" r:id="rId6"/>
    <p:sldId id="268" r:id="rId7"/>
    <p:sldId id="269" r:id="rId8"/>
    <p:sldId id="270" r:id="rId9"/>
    <p:sldId id="271" r:id="rId10"/>
    <p:sldId id="273" r:id="rId11"/>
    <p:sldId id="282" r:id="rId12"/>
    <p:sldId id="277" r:id="rId13"/>
    <p:sldId id="274" r:id="rId14"/>
    <p:sldId id="275" r:id="rId15"/>
    <p:sldId id="276" r:id="rId16"/>
    <p:sldId id="278" r:id="rId17"/>
    <p:sldId id="279" r:id="rId18"/>
    <p:sldId id="272" r:id="rId19"/>
    <p:sldId id="280" r:id="rId20"/>
    <p:sldId id="281"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varScale="1">
        <p:scale>
          <a:sx n="98" d="100"/>
          <a:sy n="98"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10/3/18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23626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3967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4117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2940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1990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0575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9960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4948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698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7777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87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167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178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820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0831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770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712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10/3/18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73374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NUFORC/ufo-sighting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E1B8-0AAA-464D-BDCF-5CB3EF974714}"/>
              </a:ext>
            </a:extLst>
          </p:cNvPr>
          <p:cNvSpPr>
            <a:spLocks noGrp="1"/>
          </p:cNvSpPr>
          <p:nvPr>
            <p:ph type="title"/>
          </p:nvPr>
        </p:nvSpPr>
        <p:spPr/>
        <p:txBody>
          <a:bodyPr/>
          <a:lstStyle/>
          <a:p>
            <a:pPr algn="ctr"/>
            <a:r>
              <a:rPr lang="en-US" dirty="0"/>
              <a:t>Team alien</a:t>
            </a:r>
          </a:p>
        </p:txBody>
      </p:sp>
      <p:pic>
        <p:nvPicPr>
          <p:cNvPr id="5" name="Content Placeholder 4">
            <a:extLst>
              <a:ext uri="{FF2B5EF4-FFF2-40B4-BE49-F238E27FC236}">
                <a16:creationId xmlns:a16="http://schemas.microsoft.com/office/drawing/2014/main" id="{36646BAA-511A-1847-936D-40F4734AA371}"/>
              </a:ext>
            </a:extLst>
          </p:cNvPr>
          <p:cNvPicPr>
            <a:picLocks noGrp="1" noChangeAspect="1"/>
          </p:cNvPicPr>
          <p:nvPr>
            <p:ph idx="1"/>
          </p:nvPr>
        </p:nvPicPr>
        <p:blipFill>
          <a:blip r:embed="rId2"/>
          <a:stretch>
            <a:fillRect/>
          </a:stretch>
        </p:blipFill>
        <p:spPr>
          <a:xfrm>
            <a:off x="3955844" y="1841732"/>
            <a:ext cx="3776870" cy="4356099"/>
          </a:xfrm>
        </p:spPr>
      </p:pic>
    </p:spTree>
    <p:extLst>
      <p:ext uri="{BB962C8B-B14F-4D97-AF65-F5344CB8AC3E}">
        <p14:creationId xmlns:p14="http://schemas.microsoft.com/office/powerpoint/2010/main" val="824702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2A4AF-4E85-4A4D-8EA9-3AA49116AD9A}"/>
              </a:ext>
            </a:extLst>
          </p:cNvPr>
          <p:cNvSpPr>
            <a:spLocks noGrp="1"/>
          </p:cNvSpPr>
          <p:nvPr>
            <p:ph type="title"/>
          </p:nvPr>
        </p:nvSpPr>
        <p:spPr/>
        <p:txBody>
          <a:bodyPr/>
          <a:lstStyle/>
          <a:p>
            <a:r>
              <a:rPr lang="en-US" dirty="0"/>
              <a:t>It’s time for some graphs!</a:t>
            </a:r>
          </a:p>
        </p:txBody>
      </p:sp>
      <p:pic>
        <p:nvPicPr>
          <p:cNvPr id="9" name="Content Placeholder 8">
            <a:extLst>
              <a:ext uri="{FF2B5EF4-FFF2-40B4-BE49-F238E27FC236}">
                <a16:creationId xmlns:a16="http://schemas.microsoft.com/office/drawing/2014/main" id="{A667932E-7220-C243-B786-97AAA97F9D0B}"/>
              </a:ext>
            </a:extLst>
          </p:cNvPr>
          <p:cNvPicPr>
            <a:picLocks noGrp="1" noChangeAspect="1"/>
          </p:cNvPicPr>
          <p:nvPr>
            <p:ph idx="1"/>
          </p:nvPr>
        </p:nvPicPr>
        <p:blipFill>
          <a:blip r:embed="rId2"/>
          <a:stretch>
            <a:fillRect/>
          </a:stretch>
        </p:blipFill>
        <p:spPr>
          <a:xfrm>
            <a:off x="3101009" y="2202196"/>
            <a:ext cx="5367130" cy="3381291"/>
          </a:xfrm>
        </p:spPr>
      </p:pic>
    </p:spTree>
    <p:extLst>
      <p:ext uri="{BB962C8B-B14F-4D97-AF65-F5344CB8AC3E}">
        <p14:creationId xmlns:p14="http://schemas.microsoft.com/office/powerpoint/2010/main" val="1021545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27493-F950-7644-81C5-18452B2EB6B0}"/>
              </a:ext>
            </a:extLst>
          </p:cNvPr>
          <p:cNvSpPr>
            <a:spLocks noGrp="1"/>
          </p:cNvSpPr>
          <p:nvPr>
            <p:ph type="title"/>
          </p:nvPr>
        </p:nvSpPr>
        <p:spPr/>
        <p:txBody>
          <a:bodyPr/>
          <a:lstStyle/>
          <a:p>
            <a:r>
              <a:rPr lang="en-US" dirty="0"/>
              <a:t>TABLEAU MAP!</a:t>
            </a:r>
          </a:p>
        </p:txBody>
      </p:sp>
      <p:sp>
        <p:nvSpPr>
          <p:cNvPr id="3" name="Content Placeholder 2">
            <a:extLst>
              <a:ext uri="{FF2B5EF4-FFF2-40B4-BE49-F238E27FC236}">
                <a16:creationId xmlns:a16="http://schemas.microsoft.com/office/drawing/2014/main" id="{106A40EE-28C1-914C-980F-C79D70AB47DB}"/>
              </a:ext>
            </a:extLst>
          </p:cNvPr>
          <p:cNvSpPr>
            <a:spLocks noGrp="1"/>
          </p:cNvSpPr>
          <p:nvPr>
            <p:ph idx="1"/>
          </p:nvPr>
        </p:nvSpPr>
        <p:spPr>
          <a:xfrm>
            <a:off x="685800" y="391644"/>
            <a:ext cx="10131425" cy="3649133"/>
          </a:xfrm>
        </p:spPr>
        <p:txBody>
          <a:bodyPr/>
          <a:lstStyle/>
          <a:p>
            <a:pPr marL="0" indent="0">
              <a:buNone/>
            </a:pPr>
            <a:r>
              <a:rPr lang="en-US" dirty="0"/>
              <a:t>https://</a:t>
            </a:r>
            <a:r>
              <a:rPr lang="en-US" dirty="0" err="1"/>
              <a:t>public.tableau.com</a:t>
            </a:r>
            <a:r>
              <a:rPr lang="en-US" dirty="0"/>
              <a:t>/shared/DTDCYC4RP?:</a:t>
            </a:r>
            <a:r>
              <a:rPr lang="en-US" dirty="0" err="1"/>
              <a:t>display_count</a:t>
            </a:r>
            <a:r>
              <a:rPr lang="en-US" dirty="0"/>
              <a:t>=yes</a:t>
            </a:r>
          </a:p>
        </p:txBody>
      </p:sp>
    </p:spTree>
    <p:extLst>
      <p:ext uri="{BB962C8B-B14F-4D97-AF65-F5344CB8AC3E}">
        <p14:creationId xmlns:p14="http://schemas.microsoft.com/office/powerpoint/2010/main" val="2431608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EE19-EDC9-7540-A1D5-DE94C96C3CFF}"/>
              </a:ext>
            </a:extLst>
          </p:cNvPr>
          <p:cNvSpPr>
            <a:spLocks noGrp="1"/>
          </p:cNvSpPr>
          <p:nvPr>
            <p:ph type="title"/>
          </p:nvPr>
        </p:nvSpPr>
        <p:spPr/>
        <p:txBody>
          <a:bodyPr/>
          <a:lstStyle/>
          <a:p>
            <a:r>
              <a:rPr lang="en-US" dirty="0" err="1"/>
              <a:t>ufo</a:t>
            </a:r>
            <a:r>
              <a:rPr lang="en-US" dirty="0"/>
              <a:t> sightings by shapes</a:t>
            </a:r>
          </a:p>
        </p:txBody>
      </p:sp>
      <p:pic>
        <p:nvPicPr>
          <p:cNvPr id="5" name="Content Placeholder 4">
            <a:extLst>
              <a:ext uri="{FF2B5EF4-FFF2-40B4-BE49-F238E27FC236}">
                <a16:creationId xmlns:a16="http://schemas.microsoft.com/office/drawing/2014/main" id="{63A68845-A549-F040-A210-18F5B2E7A9F7}"/>
              </a:ext>
            </a:extLst>
          </p:cNvPr>
          <p:cNvPicPr>
            <a:picLocks noGrp="1" noChangeAspect="1"/>
          </p:cNvPicPr>
          <p:nvPr>
            <p:ph idx="1"/>
          </p:nvPr>
        </p:nvPicPr>
        <p:blipFill>
          <a:blip r:embed="rId2"/>
          <a:stretch>
            <a:fillRect/>
          </a:stretch>
        </p:blipFill>
        <p:spPr>
          <a:xfrm>
            <a:off x="2133908" y="2509457"/>
            <a:ext cx="7235210" cy="2632385"/>
          </a:xfrm>
        </p:spPr>
      </p:pic>
    </p:spTree>
    <p:extLst>
      <p:ext uri="{BB962C8B-B14F-4D97-AF65-F5344CB8AC3E}">
        <p14:creationId xmlns:p14="http://schemas.microsoft.com/office/powerpoint/2010/main" val="3499190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080F-D5C9-C345-BD29-E75D7DC43415}"/>
              </a:ext>
            </a:extLst>
          </p:cNvPr>
          <p:cNvSpPr>
            <a:spLocks noGrp="1"/>
          </p:cNvSpPr>
          <p:nvPr>
            <p:ph type="title"/>
          </p:nvPr>
        </p:nvSpPr>
        <p:spPr/>
        <p:txBody>
          <a:bodyPr/>
          <a:lstStyle/>
          <a:p>
            <a:r>
              <a:rPr lang="en-US" dirty="0" err="1"/>
              <a:t>u.s.</a:t>
            </a:r>
            <a:r>
              <a:rPr lang="en-US" dirty="0"/>
              <a:t> map of </a:t>
            </a:r>
            <a:r>
              <a:rPr lang="en-US" dirty="0" err="1"/>
              <a:t>ufo</a:t>
            </a:r>
            <a:r>
              <a:rPr lang="en-US" dirty="0"/>
              <a:t> sightings</a:t>
            </a:r>
          </a:p>
        </p:txBody>
      </p:sp>
      <p:pic>
        <p:nvPicPr>
          <p:cNvPr id="5" name="Content Placeholder 4">
            <a:extLst>
              <a:ext uri="{FF2B5EF4-FFF2-40B4-BE49-F238E27FC236}">
                <a16:creationId xmlns:a16="http://schemas.microsoft.com/office/drawing/2014/main" id="{83C85534-A7B1-2E46-8013-434169171AB8}"/>
              </a:ext>
            </a:extLst>
          </p:cNvPr>
          <p:cNvPicPr>
            <a:picLocks noGrp="1" noChangeAspect="1"/>
          </p:cNvPicPr>
          <p:nvPr>
            <p:ph idx="1"/>
          </p:nvPr>
        </p:nvPicPr>
        <p:blipFill>
          <a:blip r:embed="rId2"/>
          <a:stretch>
            <a:fillRect/>
          </a:stretch>
        </p:blipFill>
        <p:spPr>
          <a:xfrm>
            <a:off x="2736539" y="2523262"/>
            <a:ext cx="6029947" cy="3712029"/>
          </a:xfrm>
        </p:spPr>
      </p:pic>
    </p:spTree>
    <p:extLst>
      <p:ext uri="{BB962C8B-B14F-4D97-AF65-F5344CB8AC3E}">
        <p14:creationId xmlns:p14="http://schemas.microsoft.com/office/powerpoint/2010/main" val="215074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43E0-5E02-D14D-A627-BC9D3A290A51}"/>
              </a:ext>
            </a:extLst>
          </p:cNvPr>
          <p:cNvSpPr>
            <a:spLocks noGrp="1"/>
          </p:cNvSpPr>
          <p:nvPr>
            <p:ph type="title"/>
          </p:nvPr>
        </p:nvSpPr>
        <p:spPr/>
        <p:txBody>
          <a:bodyPr/>
          <a:lstStyle/>
          <a:p>
            <a:r>
              <a:rPr lang="en-US" dirty="0"/>
              <a:t>UFO Sightings BY </a:t>
            </a:r>
            <a:r>
              <a:rPr lang="en-US" dirty="0" err="1"/>
              <a:t>StATE</a:t>
            </a:r>
            <a:r>
              <a:rPr lang="en-US" dirty="0"/>
              <a:t> (MAP VERSION)</a:t>
            </a:r>
          </a:p>
        </p:txBody>
      </p:sp>
      <p:pic>
        <p:nvPicPr>
          <p:cNvPr id="5" name="Content Placeholder 4">
            <a:extLst>
              <a:ext uri="{FF2B5EF4-FFF2-40B4-BE49-F238E27FC236}">
                <a16:creationId xmlns:a16="http://schemas.microsoft.com/office/drawing/2014/main" id="{DA887B8B-BBA8-CC40-A658-1C73EC13589F}"/>
              </a:ext>
            </a:extLst>
          </p:cNvPr>
          <p:cNvPicPr>
            <a:picLocks noGrp="1" noChangeAspect="1"/>
          </p:cNvPicPr>
          <p:nvPr>
            <p:ph idx="1"/>
          </p:nvPr>
        </p:nvPicPr>
        <p:blipFill>
          <a:blip r:embed="rId2"/>
          <a:stretch>
            <a:fillRect/>
          </a:stretch>
        </p:blipFill>
        <p:spPr>
          <a:xfrm>
            <a:off x="2545267" y="2727567"/>
            <a:ext cx="6412492" cy="2533546"/>
          </a:xfrm>
        </p:spPr>
      </p:pic>
    </p:spTree>
    <p:extLst>
      <p:ext uri="{BB962C8B-B14F-4D97-AF65-F5344CB8AC3E}">
        <p14:creationId xmlns:p14="http://schemas.microsoft.com/office/powerpoint/2010/main" val="2747317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8557-D79C-FF49-84F8-FAFABF6105D7}"/>
              </a:ext>
            </a:extLst>
          </p:cNvPr>
          <p:cNvSpPr>
            <a:spLocks noGrp="1"/>
          </p:cNvSpPr>
          <p:nvPr>
            <p:ph type="title"/>
          </p:nvPr>
        </p:nvSpPr>
        <p:spPr/>
        <p:txBody>
          <a:bodyPr/>
          <a:lstStyle/>
          <a:p>
            <a:r>
              <a:rPr lang="en-US" dirty="0" err="1"/>
              <a:t>Ufo</a:t>
            </a:r>
            <a:r>
              <a:rPr lang="en-US" dirty="0"/>
              <a:t> sightings by state (GRAPH VERSION)</a:t>
            </a:r>
          </a:p>
        </p:txBody>
      </p:sp>
      <p:pic>
        <p:nvPicPr>
          <p:cNvPr id="5" name="Content Placeholder 4">
            <a:extLst>
              <a:ext uri="{FF2B5EF4-FFF2-40B4-BE49-F238E27FC236}">
                <a16:creationId xmlns:a16="http://schemas.microsoft.com/office/drawing/2014/main" id="{EFC715F2-3987-CB47-9438-3EAA80DA0D8E}"/>
              </a:ext>
            </a:extLst>
          </p:cNvPr>
          <p:cNvPicPr>
            <a:picLocks noGrp="1" noChangeAspect="1"/>
          </p:cNvPicPr>
          <p:nvPr>
            <p:ph idx="1"/>
          </p:nvPr>
        </p:nvPicPr>
        <p:blipFill>
          <a:blip r:embed="rId2"/>
          <a:stretch>
            <a:fillRect/>
          </a:stretch>
        </p:blipFill>
        <p:spPr>
          <a:xfrm>
            <a:off x="2275576" y="2467492"/>
            <a:ext cx="7645691" cy="2674351"/>
          </a:xfrm>
        </p:spPr>
      </p:pic>
    </p:spTree>
    <p:extLst>
      <p:ext uri="{BB962C8B-B14F-4D97-AF65-F5344CB8AC3E}">
        <p14:creationId xmlns:p14="http://schemas.microsoft.com/office/powerpoint/2010/main" val="2050402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4C55-20C4-D04F-8632-A49C218B0D1B}"/>
              </a:ext>
            </a:extLst>
          </p:cNvPr>
          <p:cNvSpPr>
            <a:spLocks noGrp="1"/>
          </p:cNvSpPr>
          <p:nvPr>
            <p:ph type="title"/>
          </p:nvPr>
        </p:nvSpPr>
        <p:spPr/>
        <p:txBody>
          <a:bodyPr/>
          <a:lstStyle/>
          <a:p>
            <a:r>
              <a:rPr lang="en-US" dirty="0" err="1"/>
              <a:t>Ufo</a:t>
            </a:r>
            <a:r>
              <a:rPr lang="en-US" dirty="0"/>
              <a:t> sightings by duration</a:t>
            </a:r>
          </a:p>
        </p:txBody>
      </p:sp>
      <p:pic>
        <p:nvPicPr>
          <p:cNvPr id="5" name="Content Placeholder 4">
            <a:extLst>
              <a:ext uri="{FF2B5EF4-FFF2-40B4-BE49-F238E27FC236}">
                <a16:creationId xmlns:a16="http://schemas.microsoft.com/office/drawing/2014/main" id="{F174AAE6-A1ED-F943-A829-D093954A1A66}"/>
              </a:ext>
            </a:extLst>
          </p:cNvPr>
          <p:cNvPicPr>
            <a:picLocks noGrp="1" noChangeAspect="1"/>
          </p:cNvPicPr>
          <p:nvPr>
            <p:ph idx="1"/>
          </p:nvPr>
        </p:nvPicPr>
        <p:blipFill>
          <a:blip r:embed="rId2"/>
          <a:stretch>
            <a:fillRect/>
          </a:stretch>
        </p:blipFill>
        <p:spPr>
          <a:xfrm>
            <a:off x="2120702" y="2065867"/>
            <a:ext cx="7268960" cy="3804846"/>
          </a:xfrm>
        </p:spPr>
      </p:pic>
    </p:spTree>
    <p:extLst>
      <p:ext uri="{BB962C8B-B14F-4D97-AF65-F5344CB8AC3E}">
        <p14:creationId xmlns:p14="http://schemas.microsoft.com/office/powerpoint/2010/main" val="2003969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F82A-89D1-BA46-95D4-D920C583F189}"/>
              </a:ext>
            </a:extLst>
          </p:cNvPr>
          <p:cNvSpPr>
            <a:spLocks noGrp="1"/>
          </p:cNvSpPr>
          <p:nvPr>
            <p:ph type="title"/>
          </p:nvPr>
        </p:nvSpPr>
        <p:spPr/>
        <p:txBody>
          <a:bodyPr/>
          <a:lstStyle/>
          <a:p>
            <a:r>
              <a:rPr lang="en-US" dirty="0"/>
              <a:t>Reported sightings by year</a:t>
            </a:r>
          </a:p>
        </p:txBody>
      </p:sp>
      <p:pic>
        <p:nvPicPr>
          <p:cNvPr id="5" name="Content Placeholder 4">
            <a:extLst>
              <a:ext uri="{FF2B5EF4-FFF2-40B4-BE49-F238E27FC236}">
                <a16:creationId xmlns:a16="http://schemas.microsoft.com/office/drawing/2014/main" id="{D6A153A3-A6E3-E94A-8D64-86C20B23C485}"/>
              </a:ext>
            </a:extLst>
          </p:cNvPr>
          <p:cNvPicPr>
            <a:picLocks noGrp="1" noChangeAspect="1"/>
          </p:cNvPicPr>
          <p:nvPr>
            <p:ph idx="1"/>
          </p:nvPr>
        </p:nvPicPr>
        <p:blipFill>
          <a:blip r:embed="rId2"/>
          <a:stretch>
            <a:fillRect/>
          </a:stretch>
        </p:blipFill>
        <p:spPr>
          <a:xfrm>
            <a:off x="1189541" y="2204658"/>
            <a:ext cx="8988076" cy="3162471"/>
          </a:xfrm>
        </p:spPr>
      </p:pic>
    </p:spTree>
    <p:extLst>
      <p:ext uri="{BB962C8B-B14F-4D97-AF65-F5344CB8AC3E}">
        <p14:creationId xmlns:p14="http://schemas.microsoft.com/office/powerpoint/2010/main" val="399476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4829-CFC7-9F4F-AF3A-AC609917EFB1}"/>
              </a:ext>
            </a:extLst>
          </p:cNvPr>
          <p:cNvSpPr>
            <a:spLocks noGrp="1"/>
          </p:cNvSpPr>
          <p:nvPr>
            <p:ph type="title"/>
          </p:nvPr>
        </p:nvSpPr>
        <p:spPr/>
        <p:txBody>
          <a:bodyPr/>
          <a:lstStyle/>
          <a:p>
            <a:r>
              <a:rPr lang="en-US" dirty="0"/>
              <a:t>Machine learning code demo</a:t>
            </a:r>
          </a:p>
        </p:txBody>
      </p:sp>
      <p:pic>
        <p:nvPicPr>
          <p:cNvPr id="5" name="Content Placeholder 4">
            <a:extLst>
              <a:ext uri="{FF2B5EF4-FFF2-40B4-BE49-F238E27FC236}">
                <a16:creationId xmlns:a16="http://schemas.microsoft.com/office/drawing/2014/main" id="{A216DDDD-36C9-E64A-A25F-3061F30F3C1E}"/>
              </a:ext>
            </a:extLst>
          </p:cNvPr>
          <p:cNvPicPr>
            <a:picLocks noGrp="1" noChangeAspect="1"/>
          </p:cNvPicPr>
          <p:nvPr>
            <p:ph idx="1"/>
          </p:nvPr>
        </p:nvPicPr>
        <p:blipFill>
          <a:blip r:embed="rId2"/>
          <a:stretch>
            <a:fillRect/>
          </a:stretch>
        </p:blipFill>
        <p:spPr>
          <a:xfrm>
            <a:off x="3240226" y="2210868"/>
            <a:ext cx="5022574" cy="3996836"/>
          </a:xfrm>
        </p:spPr>
      </p:pic>
    </p:spTree>
    <p:extLst>
      <p:ext uri="{BB962C8B-B14F-4D97-AF65-F5344CB8AC3E}">
        <p14:creationId xmlns:p14="http://schemas.microsoft.com/office/powerpoint/2010/main" val="183800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3AF6-D966-694F-8A05-4FA411F5E398}"/>
              </a:ext>
            </a:extLst>
          </p:cNvPr>
          <p:cNvSpPr>
            <a:spLocks noGrp="1"/>
          </p:cNvSpPr>
          <p:nvPr>
            <p:ph type="title"/>
          </p:nvPr>
        </p:nvSpPr>
        <p:spPr/>
        <p:txBody>
          <a:bodyPr/>
          <a:lstStyle/>
          <a:p>
            <a:r>
              <a:rPr lang="en-US" dirty="0"/>
              <a:t>The webpage</a:t>
            </a:r>
          </a:p>
        </p:txBody>
      </p:sp>
      <p:pic>
        <p:nvPicPr>
          <p:cNvPr id="5" name="Content Placeholder 4">
            <a:extLst>
              <a:ext uri="{FF2B5EF4-FFF2-40B4-BE49-F238E27FC236}">
                <a16:creationId xmlns:a16="http://schemas.microsoft.com/office/drawing/2014/main" id="{F8D769A4-ECA0-4E4E-8D16-7C4241DE98B9}"/>
              </a:ext>
            </a:extLst>
          </p:cNvPr>
          <p:cNvPicPr>
            <a:picLocks noGrp="1" noChangeAspect="1"/>
          </p:cNvPicPr>
          <p:nvPr>
            <p:ph idx="1"/>
          </p:nvPr>
        </p:nvPicPr>
        <p:blipFill>
          <a:blip r:embed="rId2"/>
          <a:stretch>
            <a:fillRect/>
          </a:stretch>
        </p:blipFill>
        <p:spPr>
          <a:xfrm>
            <a:off x="3299791" y="1826626"/>
            <a:ext cx="5075583" cy="3910921"/>
          </a:xfrm>
        </p:spPr>
      </p:pic>
    </p:spTree>
    <p:extLst>
      <p:ext uri="{BB962C8B-B14F-4D97-AF65-F5344CB8AC3E}">
        <p14:creationId xmlns:p14="http://schemas.microsoft.com/office/powerpoint/2010/main" val="4097935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AC48-31C8-B04B-A747-C45452CB2BB0}"/>
              </a:ext>
            </a:extLst>
          </p:cNvPr>
          <p:cNvSpPr>
            <a:spLocks noGrp="1"/>
          </p:cNvSpPr>
          <p:nvPr>
            <p:ph type="title"/>
          </p:nvPr>
        </p:nvSpPr>
        <p:spPr/>
        <p:txBody>
          <a:bodyPr/>
          <a:lstStyle/>
          <a:p>
            <a:pPr algn="ctr"/>
            <a:r>
              <a:rPr lang="en-US" dirty="0"/>
              <a:t>THE TEAM</a:t>
            </a:r>
          </a:p>
        </p:txBody>
      </p:sp>
      <p:pic>
        <p:nvPicPr>
          <p:cNvPr id="13" name="Content Placeholder 12">
            <a:extLst>
              <a:ext uri="{FF2B5EF4-FFF2-40B4-BE49-F238E27FC236}">
                <a16:creationId xmlns:a16="http://schemas.microsoft.com/office/drawing/2014/main" id="{0E20F438-3610-E449-A19B-770C20D37294}"/>
              </a:ext>
            </a:extLst>
          </p:cNvPr>
          <p:cNvPicPr>
            <a:picLocks noGrp="1" noChangeAspect="1"/>
          </p:cNvPicPr>
          <p:nvPr>
            <p:ph idx="1"/>
          </p:nvPr>
        </p:nvPicPr>
        <p:blipFill>
          <a:blip r:embed="rId2"/>
          <a:stretch>
            <a:fillRect/>
          </a:stretch>
        </p:blipFill>
        <p:spPr>
          <a:xfrm>
            <a:off x="5738191" y="1205879"/>
            <a:ext cx="4611757" cy="4611757"/>
          </a:xfrm>
        </p:spPr>
      </p:pic>
      <p:sp>
        <p:nvSpPr>
          <p:cNvPr id="11" name="Text Placeholder 10">
            <a:extLst>
              <a:ext uri="{FF2B5EF4-FFF2-40B4-BE49-F238E27FC236}">
                <a16:creationId xmlns:a16="http://schemas.microsoft.com/office/drawing/2014/main" id="{44FAFBC8-3BB3-A944-8BD2-589B57EDBD5A}"/>
              </a:ext>
            </a:extLst>
          </p:cNvPr>
          <p:cNvSpPr>
            <a:spLocks noGrp="1"/>
          </p:cNvSpPr>
          <p:nvPr>
            <p:ph type="body" sz="half" idx="2"/>
          </p:nvPr>
        </p:nvSpPr>
        <p:spPr/>
        <p:txBody>
          <a:bodyPr/>
          <a:lstStyle/>
          <a:p>
            <a:r>
              <a:rPr lang="en-US" dirty="0"/>
              <a:t>Sarah </a:t>
            </a:r>
            <a:r>
              <a:rPr lang="en-US" dirty="0" err="1"/>
              <a:t>Dagher</a:t>
            </a:r>
            <a:endParaRPr lang="en-US" dirty="0"/>
          </a:p>
          <a:p>
            <a:r>
              <a:rPr lang="en-US" dirty="0"/>
              <a:t>Greg Rosen</a:t>
            </a:r>
          </a:p>
          <a:p>
            <a:r>
              <a:rPr lang="en-US" dirty="0"/>
              <a:t>Lazarus </a:t>
            </a:r>
            <a:r>
              <a:rPr lang="en-US" dirty="0" err="1"/>
              <a:t>Goosby</a:t>
            </a:r>
            <a:endParaRPr lang="en-US" dirty="0"/>
          </a:p>
          <a:p>
            <a:endParaRPr lang="en-US" dirty="0"/>
          </a:p>
        </p:txBody>
      </p:sp>
    </p:spTree>
    <p:extLst>
      <p:ext uri="{BB962C8B-B14F-4D97-AF65-F5344CB8AC3E}">
        <p14:creationId xmlns:p14="http://schemas.microsoft.com/office/powerpoint/2010/main" val="1634528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3AF6-D966-694F-8A05-4FA411F5E398}"/>
              </a:ext>
            </a:extLst>
          </p:cNvPr>
          <p:cNvSpPr>
            <a:spLocks noGrp="1"/>
          </p:cNvSpPr>
          <p:nvPr>
            <p:ph type="title"/>
          </p:nvPr>
        </p:nvSpPr>
        <p:spPr/>
        <p:txBody>
          <a:bodyPr/>
          <a:lstStyle/>
          <a:p>
            <a:r>
              <a:rPr lang="en-US" dirty="0"/>
              <a:t>FINAL INSPIRATION</a:t>
            </a:r>
          </a:p>
        </p:txBody>
      </p:sp>
      <p:sp>
        <p:nvSpPr>
          <p:cNvPr id="4" name="Content Placeholder 3">
            <a:extLst>
              <a:ext uri="{FF2B5EF4-FFF2-40B4-BE49-F238E27FC236}">
                <a16:creationId xmlns:a16="http://schemas.microsoft.com/office/drawing/2014/main" id="{D8555C52-7989-4254-BF4B-A4922F204C4F}"/>
              </a:ext>
            </a:extLst>
          </p:cNvPr>
          <p:cNvSpPr>
            <a:spLocks noGrp="1"/>
          </p:cNvSpPr>
          <p:nvPr>
            <p:ph idx="1"/>
          </p:nvPr>
        </p:nvSpPr>
        <p:spPr/>
        <p:txBody>
          <a:bodyPr/>
          <a:lstStyle/>
          <a:p>
            <a:r>
              <a:rPr lang="en-US" i="1" dirty="0"/>
              <a:t>“As our future challenges as a species may include our personal perspectives on intelligence, life, society and living on this and other worlds. An inter dimensional or inter stellar contact in this context is priceless and could change personal and societal perspectives/values. To hold down the human spirit has taught us repeatedly that truth of some kind will eventually pervade. Thank you </a:t>
            </a:r>
            <a:r>
              <a:rPr lang="en-US" i="1" dirty="0" err="1"/>
              <a:t>Github</a:t>
            </a:r>
            <a:r>
              <a:rPr lang="en-US" i="1" dirty="0"/>
              <a:t>!”</a:t>
            </a:r>
          </a:p>
          <a:p>
            <a:pPr lvl="1"/>
            <a:r>
              <a:rPr lang="en-US" i="1" dirty="0"/>
              <a:t>-</a:t>
            </a:r>
            <a:r>
              <a:rPr lang="en-US" dirty="0" err="1"/>
              <a:t>Sigmond</a:t>
            </a:r>
            <a:r>
              <a:rPr lang="en-US" dirty="0"/>
              <a:t> Axel, Creator of This Dataset and Normal Average Guy, 6/21/2014</a:t>
            </a:r>
          </a:p>
          <a:p>
            <a:pPr lvl="1"/>
            <a:endParaRPr lang="en-US" i="1" dirty="0"/>
          </a:p>
          <a:p>
            <a:pPr marL="0" indent="0">
              <a:buNone/>
            </a:pPr>
            <a:endParaRPr lang="en-US" dirty="0"/>
          </a:p>
        </p:txBody>
      </p:sp>
    </p:spTree>
    <p:extLst>
      <p:ext uri="{BB962C8B-B14F-4D97-AF65-F5344CB8AC3E}">
        <p14:creationId xmlns:p14="http://schemas.microsoft.com/office/powerpoint/2010/main" val="3846469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F44AC-34DF-574C-944A-2F4E3B0424CF}"/>
              </a:ext>
            </a:extLst>
          </p:cNvPr>
          <p:cNvSpPr>
            <a:spLocks noGrp="1"/>
          </p:cNvSpPr>
          <p:nvPr>
            <p:ph type="title"/>
          </p:nvPr>
        </p:nvSpPr>
        <p:spPr>
          <a:xfrm>
            <a:off x="685801" y="609600"/>
            <a:ext cx="10131425" cy="1456267"/>
          </a:xfrm>
        </p:spPr>
        <p:txBody>
          <a:bodyPr/>
          <a:lstStyle/>
          <a:p>
            <a:pPr algn="ctr"/>
            <a:r>
              <a:rPr lang="en-US" dirty="0"/>
              <a:t>Questions?</a:t>
            </a:r>
          </a:p>
        </p:txBody>
      </p:sp>
      <p:pic>
        <p:nvPicPr>
          <p:cNvPr id="13" name="Content Placeholder 12">
            <a:extLst>
              <a:ext uri="{FF2B5EF4-FFF2-40B4-BE49-F238E27FC236}">
                <a16:creationId xmlns:a16="http://schemas.microsoft.com/office/drawing/2014/main" id="{487BC3A5-4510-1D4D-AA9C-85504AD4C626}"/>
              </a:ext>
            </a:extLst>
          </p:cNvPr>
          <p:cNvPicPr>
            <a:picLocks noGrp="1" noChangeAspect="1"/>
          </p:cNvPicPr>
          <p:nvPr>
            <p:ph idx="1"/>
          </p:nvPr>
        </p:nvPicPr>
        <p:blipFill>
          <a:blip r:embed="rId2"/>
          <a:stretch>
            <a:fillRect/>
          </a:stretch>
        </p:blipFill>
        <p:spPr>
          <a:xfrm>
            <a:off x="3006696" y="2252871"/>
            <a:ext cx="5489633" cy="3074194"/>
          </a:xfrm>
        </p:spPr>
      </p:pic>
    </p:spTree>
    <p:extLst>
      <p:ext uri="{BB962C8B-B14F-4D97-AF65-F5344CB8AC3E}">
        <p14:creationId xmlns:p14="http://schemas.microsoft.com/office/powerpoint/2010/main" val="225234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710C55-5504-6F45-8B3D-FE3005F59EF9}"/>
              </a:ext>
            </a:extLst>
          </p:cNvPr>
          <p:cNvSpPr>
            <a:spLocks noGrp="1"/>
          </p:cNvSpPr>
          <p:nvPr>
            <p:ph type="title"/>
          </p:nvPr>
        </p:nvSpPr>
        <p:spPr/>
        <p:txBody>
          <a:bodyPr/>
          <a:lstStyle/>
          <a:p>
            <a:r>
              <a:rPr lang="en-US" dirty="0"/>
              <a:t>Premise</a:t>
            </a:r>
          </a:p>
        </p:txBody>
      </p:sp>
      <p:sp>
        <p:nvSpPr>
          <p:cNvPr id="7" name="Content Placeholder 6">
            <a:extLst>
              <a:ext uri="{FF2B5EF4-FFF2-40B4-BE49-F238E27FC236}">
                <a16:creationId xmlns:a16="http://schemas.microsoft.com/office/drawing/2014/main" id="{154778BF-B6F3-F443-A82B-9260716C9D9E}"/>
              </a:ext>
            </a:extLst>
          </p:cNvPr>
          <p:cNvSpPr>
            <a:spLocks noGrp="1"/>
          </p:cNvSpPr>
          <p:nvPr>
            <p:ph idx="1"/>
          </p:nvPr>
        </p:nvSpPr>
        <p:spPr/>
        <p:txBody>
          <a:bodyPr/>
          <a:lstStyle/>
          <a:p>
            <a:r>
              <a:rPr lang="en-US" dirty="0"/>
              <a:t>Do a deep dive into the shapes of different UFO’s</a:t>
            </a:r>
          </a:p>
          <a:p>
            <a:r>
              <a:rPr lang="en-US" dirty="0"/>
              <a:t>Examine what regions are most likely to have UFO sightings</a:t>
            </a:r>
          </a:p>
          <a:p>
            <a:endParaRPr lang="en-US" dirty="0"/>
          </a:p>
        </p:txBody>
      </p:sp>
    </p:spTree>
    <p:extLst>
      <p:ext uri="{BB962C8B-B14F-4D97-AF65-F5344CB8AC3E}">
        <p14:creationId xmlns:p14="http://schemas.microsoft.com/office/powerpoint/2010/main" val="3953678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8FCA-EF3D-7947-91E3-0F8E701DB6D6}"/>
              </a:ext>
            </a:extLst>
          </p:cNvPr>
          <p:cNvSpPr>
            <a:spLocks noGrp="1"/>
          </p:cNvSpPr>
          <p:nvPr>
            <p:ph type="title"/>
          </p:nvPr>
        </p:nvSpPr>
        <p:spPr/>
        <p:txBody>
          <a:bodyPr/>
          <a:lstStyle/>
          <a:p>
            <a:r>
              <a:rPr lang="en-US" dirty="0"/>
              <a:t>Data sources AND EXPLANATIONS</a:t>
            </a:r>
          </a:p>
        </p:txBody>
      </p:sp>
      <p:sp>
        <p:nvSpPr>
          <p:cNvPr id="3" name="Content Placeholder 2">
            <a:extLst>
              <a:ext uri="{FF2B5EF4-FFF2-40B4-BE49-F238E27FC236}">
                <a16:creationId xmlns:a16="http://schemas.microsoft.com/office/drawing/2014/main" id="{F91F501D-BC6E-DA42-81AD-BCF7A0037895}"/>
              </a:ext>
            </a:extLst>
          </p:cNvPr>
          <p:cNvSpPr>
            <a:spLocks noGrp="1"/>
          </p:cNvSpPr>
          <p:nvPr>
            <p:ph idx="1"/>
          </p:nvPr>
        </p:nvSpPr>
        <p:spPr/>
        <p:txBody>
          <a:bodyPr/>
          <a:lstStyle/>
          <a:p>
            <a:r>
              <a:rPr lang="en-US" i="1" u="sng" dirty="0">
                <a:hlinkClick r:id="rId2"/>
              </a:rPr>
              <a:t>https://www.kaggle.com/NUFORC/ufo-sightings</a:t>
            </a:r>
            <a:endParaRPr lang="en-US" dirty="0"/>
          </a:p>
          <a:p>
            <a:r>
              <a:rPr lang="en-US" dirty="0"/>
              <a:t>Data was cultivated from work of the National UFO Reporting Center (NUFORC)</a:t>
            </a:r>
          </a:p>
          <a:p>
            <a:r>
              <a:rPr lang="en-US" dirty="0"/>
              <a:t>From the original project’s ReadMe:</a:t>
            </a:r>
          </a:p>
          <a:p>
            <a:pPr lvl="1"/>
            <a:r>
              <a:rPr lang="en-US" i="1" dirty="0"/>
              <a:t>“Full acknowledgement to the NUFORC organization and its trials and tribulations to capture and present this data to the world is acknowledged here. Sadly repeated contacts with NUFORC have left a bitter ugly introverted taste leading to a no reply context. Something akin to a bow finger. This project is the exciting humble technological reply.”</a:t>
            </a:r>
          </a:p>
        </p:txBody>
      </p:sp>
    </p:spTree>
    <p:extLst>
      <p:ext uri="{BB962C8B-B14F-4D97-AF65-F5344CB8AC3E}">
        <p14:creationId xmlns:p14="http://schemas.microsoft.com/office/powerpoint/2010/main" val="2536603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09AB-5F15-B849-82C2-701CACA1B6BA}"/>
              </a:ext>
            </a:extLst>
          </p:cNvPr>
          <p:cNvSpPr>
            <a:spLocks noGrp="1"/>
          </p:cNvSpPr>
          <p:nvPr>
            <p:ph type="title"/>
          </p:nvPr>
        </p:nvSpPr>
        <p:spPr/>
        <p:txBody>
          <a:bodyPr/>
          <a:lstStyle/>
          <a:p>
            <a:r>
              <a:rPr lang="en-US" dirty="0"/>
              <a:t>Loading Data </a:t>
            </a:r>
          </a:p>
        </p:txBody>
      </p:sp>
      <p:pic>
        <p:nvPicPr>
          <p:cNvPr id="5" name="Content Placeholder 4">
            <a:extLst>
              <a:ext uri="{FF2B5EF4-FFF2-40B4-BE49-F238E27FC236}">
                <a16:creationId xmlns:a16="http://schemas.microsoft.com/office/drawing/2014/main" id="{2B6F954A-78E0-8A40-BF78-8206834B25C9}"/>
              </a:ext>
            </a:extLst>
          </p:cNvPr>
          <p:cNvPicPr>
            <a:picLocks noGrp="1" noChangeAspect="1"/>
          </p:cNvPicPr>
          <p:nvPr>
            <p:ph idx="1"/>
          </p:nvPr>
        </p:nvPicPr>
        <p:blipFill>
          <a:blip r:embed="rId2"/>
          <a:stretch>
            <a:fillRect/>
          </a:stretch>
        </p:blipFill>
        <p:spPr>
          <a:xfrm>
            <a:off x="2081620" y="2141537"/>
            <a:ext cx="8432487" cy="4193001"/>
          </a:xfrm>
        </p:spPr>
      </p:pic>
    </p:spTree>
    <p:extLst>
      <p:ext uri="{BB962C8B-B14F-4D97-AF65-F5344CB8AC3E}">
        <p14:creationId xmlns:p14="http://schemas.microsoft.com/office/powerpoint/2010/main" val="241545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5343-7D64-3246-82A1-039871B2FEBB}"/>
              </a:ext>
            </a:extLst>
          </p:cNvPr>
          <p:cNvSpPr>
            <a:spLocks noGrp="1"/>
          </p:cNvSpPr>
          <p:nvPr>
            <p:ph type="title"/>
          </p:nvPr>
        </p:nvSpPr>
        <p:spPr/>
        <p:txBody>
          <a:bodyPr/>
          <a:lstStyle/>
          <a:p>
            <a:r>
              <a:rPr lang="en-US" dirty="0"/>
              <a:t>Fixing the headers</a:t>
            </a:r>
          </a:p>
        </p:txBody>
      </p:sp>
      <p:pic>
        <p:nvPicPr>
          <p:cNvPr id="5" name="Content Placeholder 4">
            <a:extLst>
              <a:ext uri="{FF2B5EF4-FFF2-40B4-BE49-F238E27FC236}">
                <a16:creationId xmlns:a16="http://schemas.microsoft.com/office/drawing/2014/main" id="{36BA5815-A231-B148-8414-36CBC1299599}"/>
              </a:ext>
            </a:extLst>
          </p:cNvPr>
          <p:cNvPicPr>
            <a:picLocks noGrp="1" noChangeAspect="1"/>
          </p:cNvPicPr>
          <p:nvPr>
            <p:ph idx="1"/>
          </p:nvPr>
        </p:nvPicPr>
        <p:blipFill>
          <a:blip r:embed="rId2"/>
          <a:stretch>
            <a:fillRect/>
          </a:stretch>
        </p:blipFill>
        <p:spPr>
          <a:xfrm>
            <a:off x="1974574" y="2025665"/>
            <a:ext cx="8547652" cy="4392039"/>
          </a:xfrm>
        </p:spPr>
      </p:pic>
    </p:spTree>
    <p:extLst>
      <p:ext uri="{BB962C8B-B14F-4D97-AF65-F5344CB8AC3E}">
        <p14:creationId xmlns:p14="http://schemas.microsoft.com/office/powerpoint/2010/main" val="232453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918E-1A35-EF47-B1F9-C10B7717BC3A}"/>
              </a:ext>
            </a:extLst>
          </p:cNvPr>
          <p:cNvSpPr>
            <a:spLocks noGrp="1"/>
          </p:cNvSpPr>
          <p:nvPr>
            <p:ph type="title"/>
          </p:nvPr>
        </p:nvSpPr>
        <p:spPr/>
        <p:txBody>
          <a:bodyPr/>
          <a:lstStyle/>
          <a:p>
            <a:r>
              <a:rPr lang="en-US" dirty="0"/>
              <a:t>Getting rid of “date posted” field</a:t>
            </a:r>
          </a:p>
        </p:txBody>
      </p:sp>
      <p:pic>
        <p:nvPicPr>
          <p:cNvPr id="5" name="Content Placeholder 4">
            <a:extLst>
              <a:ext uri="{FF2B5EF4-FFF2-40B4-BE49-F238E27FC236}">
                <a16:creationId xmlns:a16="http://schemas.microsoft.com/office/drawing/2014/main" id="{8878C4C7-ECCD-9245-95EA-62046723B34C}"/>
              </a:ext>
            </a:extLst>
          </p:cNvPr>
          <p:cNvPicPr>
            <a:picLocks noGrp="1" noChangeAspect="1"/>
          </p:cNvPicPr>
          <p:nvPr>
            <p:ph idx="1"/>
          </p:nvPr>
        </p:nvPicPr>
        <p:blipFill>
          <a:blip r:embed="rId2"/>
          <a:stretch>
            <a:fillRect/>
          </a:stretch>
        </p:blipFill>
        <p:spPr>
          <a:xfrm>
            <a:off x="1576789" y="2065867"/>
            <a:ext cx="8823652" cy="4016881"/>
          </a:xfrm>
        </p:spPr>
      </p:pic>
    </p:spTree>
    <p:extLst>
      <p:ext uri="{BB962C8B-B14F-4D97-AF65-F5344CB8AC3E}">
        <p14:creationId xmlns:p14="http://schemas.microsoft.com/office/powerpoint/2010/main" val="2219752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BEFA2-1D80-2842-B023-CEA0B8807276}"/>
              </a:ext>
            </a:extLst>
          </p:cNvPr>
          <p:cNvSpPr>
            <a:spLocks noGrp="1"/>
          </p:cNvSpPr>
          <p:nvPr>
            <p:ph type="title"/>
          </p:nvPr>
        </p:nvSpPr>
        <p:spPr/>
        <p:txBody>
          <a:bodyPr/>
          <a:lstStyle/>
          <a:p>
            <a:r>
              <a:rPr lang="en-US" dirty="0"/>
              <a:t>Dropping duration column</a:t>
            </a:r>
          </a:p>
        </p:txBody>
      </p:sp>
      <p:pic>
        <p:nvPicPr>
          <p:cNvPr id="5" name="Content Placeholder 4">
            <a:extLst>
              <a:ext uri="{FF2B5EF4-FFF2-40B4-BE49-F238E27FC236}">
                <a16:creationId xmlns:a16="http://schemas.microsoft.com/office/drawing/2014/main" id="{ED15BD65-37C9-8249-A581-BFD79BE97FA2}"/>
              </a:ext>
            </a:extLst>
          </p:cNvPr>
          <p:cNvPicPr>
            <a:picLocks noGrp="1" noChangeAspect="1"/>
          </p:cNvPicPr>
          <p:nvPr>
            <p:ph idx="1"/>
          </p:nvPr>
        </p:nvPicPr>
        <p:blipFill>
          <a:blip r:embed="rId2"/>
          <a:stretch>
            <a:fillRect/>
          </a:stretch>
        </p:blipFill>
        <p:spPr>
          <a:xfrm>
            <a:off x="1051375" y="2565070"/>
            <a:ext cx="9459585" cy="3384467"/>
          </a:xfrm>
        </p:spPr>
      </p:pic>
    </p:spTree>
    <p:extLst>
      <p:ext uri="{BB962C8B-B14F-4D97-AF65-F5344CB8AC3E}">
        <p14:creationId xmlns:p14="http://schemas.microsoft.com/office/powerpoint/2010/main" val="961941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833D1D-7FD9-E344-9FE9-2887F5E174A6}"/>
              </a:ext>
            </a:extLst>
          </p:cNvPr>
          <p:cNvSpPr>
            <a:spLocks noGrp="1"/>
          </p:cNvSpPr>
          <p:nvPr>
            <p:ph type="title"/>
          </p:nvPr>
        </p:nvSpPr>
        <p:spPr/>
        <p:txBody>
          <a:bodyPr/>
          <a:lstStyle/>
          <a:p>
            <a:r>
              <a:rPr lang="en-US" dirty="0"/>
              <a:t>Formatting datetime</a:t>
            </a:r>
          </a:p>
        </p:txBody>
      </p:sp>
      <p:pic>
        <p:nvPicPr>
          <p:cNvPr id="9" name="Content Placeholder 8">
            <a:extLst>
              <a:ext uri="{FF2B5EF4-FFF2-40B4-BE49-F238E27FC236}">
                <a16:creationId xmlns:a16="http://schemas.microsoft.com/office/drawing/2014/main" id="{DFBE24A6-75ED-D145-824B-056250F4FD7A}"/>
              </a:ext>
            </a:extLst>
          </p:cNvPr>
          <p:cNvPicPr>
            <a:picLocks noGrp="1" noChangeAspect="1"/>
          </p:cNvPicPr>
          <p:nvPr>
            <p:ph idx="1"/>
          </p:nvPr>
        </p:nvPicPr>
        <p:blipFill>
          <a:blip r:embed="rId2"/>
          <a:stretch>
            <a:fillRect/>
          </a:stretch>
        </p:blipFill>
        <p:spPr>
          <a:xfrm>
            <a:off x="1905803" y="2511888"/>
            <a:ext cx="7946625" cy="2867633"/>
          </a:xfrm>
        </p:spPr>
      </p:pic>
    </p:spTree>
    <p:extLst>
      <p:ext uri="{BB962C8B-B14F-4D97-AF65-F5344CB8AC3E}">
        <p14:creationId xmlns:p14="http://schemas.microsoft.com/office/powerpoint/2010/main" val="8149651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{A0E9CAA8-4465-B54A-A6D6-C1B29F76BD66}tf10001058</Template>
  <TotalTime>4306</TotalTime>
  <Words>302</Words>
  <Application>Microsoft Macintosh PowerPoint</Application>
  <PresentationFormat>Widescreen</PresentationFormat>
  <Paragraphs>33</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Celestial</vt:lpstr>
      <vt:lpstr>Team alien</vt:lpstr>
      <vt:lpstr>THE TEAM</vt:lpstr>
      <vt:lpstr>Premise</vt:lpstr>
      <vt:lpstr>Data sources AND EXPLANATIONS</vt:lpstr>
      <vt:lpstr>Loading Data </vt:lpstr>
      <vt:lpstr>Fixing the headers</vt:lpstr>
      <vt:lpstr>Getting rid of “date posted” field</vt:lpstr>
      <vt:lpstr>Dropping duration column</vt:lpstr>
      <vt:lpstr>Formatting datetime</vt:lpstr>
      <vt:lpstr>It’s time for some graphs!</vt:lpstr>
      <vt:lpstr>TABLEAU MAP!</vt:lpstr>
      <vt:lpstr>ufo sightings by shapes</vt:lpstr>
      <vt:lpstr>u.s. map of ufo sightings</vt:lpstr>
      <vt:lpstr>UFO Sightings BY StATE (MAP VERSION)</vt:lpstr>
      <vt:lpstr>Ufo sightings by state (GRAPH VERSION)</vt:lpstr>
      <vt:lpstr>Ufo sightings by duration</vt:lpstr>
      <vt:lpstr>Reported sightings by year</vt:lpstr>
      <vt:lpstr>Machine learning code demo</vt:lpstr>
      <vt:lpstr>The webpage</vt:lpstr>
      <vt:lpstr>FINAL INSPIRATION</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alien</dc:title>
  <dc:creator>Lazo Great</dc:creator>
  <cp:lastModifiedBy>Microsoft Office User</cp:lastModifiedBy>
  <cp:revision>20</cp:revision>
  <dcterms:created xsi:type="dcterms:W3CDTF">2018-09-29T16:03:12Z</dcterms:created>
  <dcterms:modified xsi:type="dcterms:W3CDTF">2018-10-03T23:38:16Z</dcterms:modified>
</cp:coreProperties>
</file>